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633" r:id="rId2"/>
    <p:sldId id="638" r:id="rId3"/>
    <p:sldId id="632" r:id="rId4"/>
    <p:sldId id="338" r:id="rId5"/>
    <p:sldId id="615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635" r:id="rId25"/>
    <p:sldId id="636" r:id="rId26"/>
    <p:sldId id="637" r:id="rId27"/>
    <p:sldId id="639" r:id="rId28"/>
    <p:sldId id="274" r:id="rId29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Black" panose="020F0502020204030204" pitchFamily="34" charset="0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/>
    <p:restoredTop sz="96353" autoAdjust="0"/>
  </p:normalViewPr>
  <p:slideViewPr>
    <p:cSldViewPr snapToGrid="0">
      <p:cViewPr>
        <p:scale>
          <a:sx n="141" d="100"/>
          <a:sy n="141" d="100"/>
        </p:scale>
        <p:origin x="144" y="6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f752635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f752635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050505"/>
              </a:solidFill>
              <a:highlight>
                <a:srgbClr val="F0F2F5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35509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60edd58c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60edd58c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0f752635f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0f752635f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f752635f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0f752635f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0f752635f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0f752635f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clone的意思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f752635f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f752635f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f752635f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0f752635f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f752635f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f752635f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0f752635f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0f752635f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f752635f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0f752635fc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60edd58c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160edd58c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TW" altLang="en-US" sz="1200" dirty="0"/>
              <a:t>★</a:t>
            </a:r>
            <a:r>
              <a:rPr lang="en-US" altLang="zh-TW" sz="1200" dirty="0"/>
              <a:t>: </a:t>
            </a:r>
            <a:r>
              <a:rPr lang="zh-TW" altLang="en-US" sz="1200" dirty="0"/>
              <a:t>放上戰機、血條和寶物。</a:t>
            </a:r>
            <a:endParaRPr lang="en-US" altLang="zh-TW" sz="1200" dirty="0"/>
          </a:p>
          <a:p>
            <a:pPr lvl="1"/>
            <a:r>
              <a:rPr lang="zh-TW" altLang="en-US" sz="1200" dirty="0"/>
              <a:t>血量</a:t>
            </a:r>
            <a:r>
              <a:rPr lang="en-US" altLang="zh-TW" sz="1200" dirty="0"/>
              <a:t>: 50%</a:t>
            </a:r>
          </a:p>
          <a:p>
            <a:pPr lvl="1"/>
            <a:r>
              <a:rPr lang="zh-TW" altLang="en-US" sz="1200" dirty="0"/>
              <a:t>寶物位置隨機指定</a:t>
            </a:r>
          </a:p>
          <a:p>
            <a:pPr lvl="1"/>
            <a:r>
              <a:rPr lang="zh-TW" altLang="en-US" sz="1200" dirty="0"/>
              <a:t>★</a:t>
            </a:r>
            <a:r>
              <a:rPr lang="en-US" altLang="zh-TW" sz="1200" dirty="0"/>
              <a:t>: </a:t>
            </a:r>
            <a:r>
              <a:rPr lang="zh-TW" altLang="en-US" sz="1200" dirty="0"/>
              <a:t>為作業加上註解，並標註與作業要求有關的程式碼</a:t>
            </a:r>
          </a:p>
          <a:p>
            <a:pPr lvl="1"/>
            <a:r>
              <a:rPr lang="zh-TW" altLang="en-US" sz="1200" dirty="0"/>
              <a:t>★</a:t>
            </a:r>
            <a:r>
              <a:rPr lang="en-US" altLang="zh-TW" sz="1200" dirty="0"/>
              <a:t>: </a:t>
            </a:r>
            <a:r>
              <a:rPr lang="zh-TW" altLang="en-US" sz="1200" dirty="0"/>
              <a:t>變數名稱要能適切代表其意義，並使用 </a:t>
            </a:r>
            <a:r>
              <a:rPr lang="en-US" altLang="zh-TW" sz="1200" dirty="0"/>
              <a:t>camelCase </a:t>
            </a:r>
            <a:r>
              <a:rPr lang="zh-TW" altLang="en-US" sz="1200" dirty="0"/>
              <a:t>方式命名</a:t>
            </a:r>
          </a:p>
          <a:p>
            <a:pPr lvl="1"/>
            <a:r>
              <a:rPr lang="zh-TW" altLang="en-US" sz="1200" dirty="0"/>
              <a:t>★★</a:t>
            </a:r>
            <a:r>
              <a:rPr lang="en-US" altLang="zh-TW" sz="1200" dirty="0"/>
              <a:t>:</a:t>
            </a:r>
            <a:r>
              <a:rPr lang="zh-TW" altLang="en-US" sz="1200" dirty="0"/>
              <a:t>放上敵機由左向右重複飛行。敵機完全移出右方螢幕後，從左方重新開始飛行。</a:t>
            </a:r>
          </a:p>
          <a:p>
            <a:pPr lvl="1"/>
            <a:r>
              <a:rPr lang="zh-TW" altLang="en-US" sz="1200" dirty="0"/>
              <a:t>★★★</a:t>
            </a:r>
            <a:r>
              <a:rPr lang="en-US" altLang="zh-TW" sz="1200" dirty="0"/>
              <a:t>: </a:t>
            </a:r>
            <a:r>
              <a:rPr lang="zh-TW" altLang="en-US" sz="1200" dirty="0"/>
              <a:t>放上背景，並向右無限捲動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2CBA9-C363-1C4B-A5A2-757622BCBDA8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538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60edd58c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60edd58c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60edd58c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60edd58c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160edd58c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160edd58c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160edd58c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160edd58c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519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0f752635f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0f752635f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TW" altLang="en-US" sz="1200" dirty="0"/>
              <a:t>★</a:t>
            </a:r>
            <a:r>
              <a:rPr lang="en-US" altLang="zh-TW" sz="1200" dirty="0"/>
              <a:t>: </a:t>
            </a:r>
            <a:r>
              <a:rPr lang="zh-TW" altLang="en-US" sz="1200" dirty="0"/>
              <a:t>放上戰機、血條和寶物。</a:t>
            </a:r>
            <a:endParaRPr lang="en-US" altLang="zh-TW" sz="1200" dirty="0"/>
          </a:p>
          <a:p>
            <a:pPr lvl="1"/>
            <a:r>
              <a:rPr lang="zh-TW" altLang="en-US" sz="1200" dirty="0"/>
              <a:t>血量</a:t>
            </a:r>
            <a:r>
              <a:rPr lang="en-US" altLang="zh-TW" sz="1200" dirty="0"/>
              <a:t>: 50%</a:t>
            </a:r>
          </a:p>
          <a:p>
            <a:pPr lvl="1"/>
            <a:r>
              <a:rPr lang="zh-TW" altLang="en-US" sz="1200" dirty="0"/>
              <a:t>寶物位置隨機指定</a:t>
            </a:r>
          </a:p>
          <a:p>
            <a:pPr lvl="1"/>
            <a:r>
              <a:rPr lang="zh-TW" altLang="en-US" sz="1200" dirty="0"/>
              <a:t>★</a:t>
            </a:r>
            <a:r>
              <a:rPr lang="en-US" altLang="zh-TW" sz="1200" dirty="0"/>
              <a:t>: </a:t>
            </a:r>
            <a:r>
              <a:rPr lang="zh-TW" altLang="en-US" sz="1200" dirty="0"/>
              <a:t>為作業加上註解，並標註與作業要求有關的程式碼</a:t>
            </a:r>
          </a:p>
          <a:p>
            <a:pPr lvl="1"/>
            <a:r>
              <a:rPr lang="zh-TW" altLang="en-US" sz="1200" dirty="0"/>
              <a:t>★</a:t>
            </a:r>
            <a:r>
              <a:rPr lang="en-US" altLang="zh-TW" sz="1200" dirty="0"/>
              <a:t>: </a:t>
            </a:r>
            <a:r>
              <a:rPr lang="zh-TW" altLang="en-US" sz="1200" dirty="0"/>
              <a:t>變數名稱要能適切代表其意義，並使用 </a:t>
            </a:r>
            <a:r>
              <a:rPr lang="en-US" altLang="zh-TW" sz="1200" dirty="0"/>
              <a:t>camelCase </a:t>
            </a:r>
            <a:r>
              <a:rPr lang="zh-TW" altLang="en-US" sz="1200" dirty="0"/>
              <a:t>方式命名</a:t>
            </a:r>
          </a:p>
          <a:p>
            <a:pPr lvl="1"/>
            <a:r>
              <a:rPr lang="zh-TW" altLang="en-US" sz="1200" dirty="0"/>
              <a:t>★★</a:t>
            </a:r>
            <a:r>
              <a:rPr lang="en-US" altLang="zh-TW" sz="1200" dirty="0"/>
              <a:t>:</a:t>
            </a:r>
            <a:r>
              <a:rPr lang="zh-TW" altLang="en-US" sz="1200" dirty="0"/>
              <a:t>放上敵機由左向右重複飛行。敵機完全移出右方螢幕後，從左方重新開始飛行。</a:t>
            </a:r>
          </a:p>
          <a:p>
            <a:pPr lvl="1"/>
            <a:r>
              <a:rPr lang="zh-TW" altLang="en-US" sz="1200" dirty="0"/>
              <a:t>★★★</a:t>
            </a:r>
            <a:r>
              <a:rPr lang="en-US" altLang="zh-TW" sz="1200" dirty="0"/>
              <a:t>: </a:t>
            </a:r>
            <a:r>
              <a:rPr lang="zh-TW" altLang="en-US" sz="1200" dirty="0"/>
              <a:t>放上背景，並向右無限捲動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2CBA9-C363-1C4B-A5A2-757622BCBDA8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068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TW" altLang="en-US" sz="1200" dirty="0"/>
              <a:t>★</a:t>
            </a:r>
            <a:r>
              <a:rPr lang="en-US" altLang="zh-TW" sz="1200" dirty="0"/>
              <a:t>: </a:t>
            </a:r>
            <a:r>
              <a:rPr lang="zh-TW" altLang="en-US" sz="1200" dirty="0"/>
              <a:t>放上戰機</a:t>
            </a:r>
            <a:r>
              <a:rPr lang="en-US" altLang="zh-TW" sz="1200" dirty="0"/>
              <a:t>(</a:t>
            </a:r>
            <a:r>
              <a:rPr lang="zh-TW" altLang="en-US" sz="1200" dirty="0"/>
              <a:t>靠右中</a:t>
            </a:r>
            <a:r>
              <a:rPr lang="en-US" altLang="zh-TW" sz="1200" dirty="0"/>
              <a:t>)</a:t>
            </a:r>
            <a:r>
              <a:rPr lang="zh-TW" altLang="en-US" sz="1200" dirty="0"/>
              <a:t>、血條和寶物。</a:t>
            </a:r>
            <a:endParaRPr lang="en-US" altLang="zh-TW" sz="1200" dirty="0"/>
          </a:p>
          <a:p>
            <a:pPr lvl="1"/>
            <a:r>
              <a:rPr lang="zh-TW" altLang="en-US" sz="1200" dirty="0"/>
              <a:t>血量</a:t>
            </a:r>
            <a:r>
              <a:rPr lang="en-US" altLang="zh-TW" sz="1200" dirty="0"/>
              <a:t>: 50%</a:t>
            </a:r>
          </a:p>
          <a:p>
            <a:pPr lvl="1"/>
            <a:r>
              <a:rPr lang="zh-TW" altLang="en-US" sz="1200" dirty="0"/>
              <a:t>寶物位置隨機指定</a:t>
            </a:r>
          </a:p>
          <a:p>
            <a:pPr lvl="1"/>
            <a:r>
              <a:rPr lang="zh-TW" altLang="en-US" sz="1200" dirty="0"/>
              <a:t>★</a:t>
            </a:r>
            <a:r>
              <a:rPr lang="en-US" altLang="zh-TW" sz="1200" dirty="0"/>
              <a:t>: </a:t>
            </a:r>
            <a:r>
              <a:rPr lang="zh-TW" altLang="en-US" sz="1200" dirty="0"/>
              <a:t>為作業加上註解，並標註與作業要求有關的程式碼</a:t>
            </a:r>
          </a:p>
          <a:p>
            <a:pPr lvl="1"/>
            <a:r>
              <a:rPr lang="zh-TW" altLang="en-US" sz="1200" dirty="0"/>
              <a:t>★</a:t>
            </a:r>
            <a:r>
              <a:rPr lang="en-US" altLang="zh-TW" sz="1200" dirty="0"/>
              <a:t>: </a:t>
            </a:r>
            <a:r>
              <a:rPr lang="zh-TW" altLang="en-US" sz="1200" dirty="0"/>
              <a:t>變數名稱要能適切代表其意義，並使用 </a:t>
            </a:r>
            <a:r>
              <a:rPr lang="en-US" altLang="zh-TW" sz="1200" dirty="0"/>
              <a:t>camelCase </a:t>
            </a:r>
            <a:r>
              <a:rPr lang="zh-TW" altLang="en-US" sz="1200" dirty="0"/>
              <a:t>方式命名</a:t>
            </a:r>
          </a:p>
          <a:p>
            <a:pPr lvl="1"/>
            <a:r>
              <a:rPr lang="zh-TW" altLang="en-US" sz="1200" dirty="0"/>
              <a:t>★★</a:t>
            </a:r>
            <a:r>
              <a:rPr lang="en-US" altLang="zh-TW" sz="1200" dirty="0"/>
              <a:t>:</a:t>
            </a:r>
            <a:r>
              <a:rPr lang="zh-TW" altLang="en-US" sz="1200" dirty="0"/>
              <a:t>放上敵機由左向右重複飛行。敵機完全移出右方螢幕後，從左方重新開始飛行。</a:t>
            </a:r>
          </a:p>
          <a:p>
            <a:pPr lvl="1"/>
            <a:r>
              <a:rPr lang="zh-TW" altLang="en-US" sz="1200" dirty="0"/>
              <a:t>★★★</a:t>
            </a:r>
            <a:r>
              <a:rPr lang="en-US" altLang="zh-TW" sz="1200" dirty="0"/>
              <a:t>: </a:t>
            </a:r>
            <a:r>
              <a:rPr lang="zh-TW" altLang="en-US" sz="1200" dirty="0"/>
              <a:t>放上背景，並向右無限捲動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2CBA9-C363-1C4B-A5A2-757622BCBDA8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458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f752635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f752635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050505"/>
              </a:solidFill>
              <a:highlight>
                <a:srgbClr val="F0F2F5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f752635f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f752635f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60edd58c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60edd58c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160edd58c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160edd58c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160edd58c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160edd58c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7C0A57-39BC-D54A-BB28-68E4E546F493}" type="datetimeFigureOut">
              <a:rPr lang="zh-TW" altLang="en-US"/>
              <a:pPr/>
              <a:t>2024/3/4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60E9EE-07E9-404E-8CF9-6547DA5D475F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907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sktop.github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10915033@gapps.ntust.edu.t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rcs.github.com/en/get-started/quickstart/hello-world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acklog.com/git-tutorial/tw" TargetMode="External"/><Relationship Id="rId4" Type="http://schemas.openxmlformats.org/officeDocument/2006/relationships/hyperlink" Target="https://progressbar.tw/posts/4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github.com/a/Qn1X8VC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>
                <a:latin typeface="Roboto Black"/>
                <a:ea typeface="Roboto Black"/>
                <a:cs typeface="Roboto Black"/>
                <a:sym typeface="Roboto Black"/>
              </a:rPr>
              <a:t>Assignment 1 - Requirements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Roboto"/>
                <a:ea typeface="Roboto"/>
                <a:cs typeface="Roboto"/>
                <a:sym typeface="Roboto"/>
              </a:rPr>
              <a:t>by TA </a:t>
            </a:r>
            <a:r>
              <a:rPr lang="en-US" altLang="zh-TW" sz="1500" dirty="0">
                <a:latin typeface="Roboto"/>
                <a:ea typeface="Roboto"/>
                <a:cs typeface="Roboto"/>
                <a:sym typeface="Roboto"/>
              </a:rPr>
              <a:t>Sam Wang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en-US" altLang="zh-TW" sz="1500" dirty="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zh-TW" sz="1500" dirty="0">
                <a:latin typeface="Roboto"/>
                <a:ea typeface="Roboto"/>
                <a:cs typeface="Roboto"/>
                <a:sym typeface="Roboto"/>
              </a:rPr>
              <a:t>-2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90422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ED5CBD-6822-44CE-51C3-DB964DFB1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34" y="1295775"/>
            <a:ext cx="3605679" cy="26277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AED57F8-A599-6374-6722-B9FB72ADA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362" b="7144"/>
          <a:stretch/>
        </p:blipFill>
        <p:spPr>
          <a:xfrm>
            <a:off x="3856074" y="1295775"/>
            <a:ext cx="5060746" cy="3219076"/>
          </a:xfrm>
          <a:prstGeom prst="rect">
            <a:avLst/>
          </a:prstGeom>
        </p:spPr>
      </p:pic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Get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Y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our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A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ssignment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L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ink!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404136" y="2787649"/>
            <a:ext cx="3246089" cy="21364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7515875" y="1744624"/>
            <a:ext cx="558600" cy="218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F792199-B76F-12BD-A287-5225589F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47"/>
          <a:stretch/>
        </p:blipFill>
        <p:spPr>
          <a:xfrm>
            <a:off x="5705475" y="2291725"/>
            <a:ext cx="1981600" cy="1991381"/>
          </a:xfrm>
          <a:prstGeom prst="rect">
            <a:avLst/>
          </a:prstGeom>
        </p:spPr>
      </p:pic>
      <p:sp>
        <p:nvSpPr>
          <p:cNvPr id="91" name="Google Shape;91;p17"/>
          <p:cNvSpPr/>
          <p:nvPr/>
        </p:nvSpPr>
        <p:spPr>
          <a:xfrm>
            <a:off x="5705475" y="2285374"/>
            <a:ext cx="1981600" cy="199138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6241937" y="817685"/>
            <a:ext cx="277627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FF0000"/>
                </a:solidFill>
              </a:rPr>
              <a:t>you can also find the link here</a:t>
            </a:r>
            <a:endParaRPr dirty="0">
              <a:solidFill>
                <a:srgbClr val="FF0000"/>
              </a:solidFill>
            </a:endParaRPr>
          </a:p>
        </p:txBody>
      </p:sp>
      <p:cxnSp>
        <p:nvCxnSpPr>
          <p:cNvPr id="93" name="Google Shape;93;p17"/>
          <p:cNvCxnSpPr>
            <a:cxnSpLocks/>
            <a:stCxn id="92" idx="2"/>
            <a:endCxn id="90" idx="0"/>
          </p:cNvCxnSpPr>
          <p:nvPr/>
        </p:nvCxnSpPr>
        <p:spPr>
          <a:xfrm>
            <a:off x="7630075" y="1217764"/>
            <a:ext cx="165100" cy="52686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4409113" y="1392575"/>
            <a:ext cx="2807700" cy="2807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b="1" dirty="0"/>
              <a:t>GitHub </a:t>
            </a:r>
            <a:endParaRPr sz="2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/>
              <a:t>O</a:t>
            </a:r>
            <a:r>
              <a:rPr lang="zh-TW" b="1" dirty="0"/>
              <a:t>nline </a:t>
            </a:r>
            <a:r>
              <a:rPr lang="en-US" altLang="zh-TW" b="1" dirty="0"/>
              <a:t>W</a:t>
            </a:r>
            <a:r>
              <a:rPr lang="zh-TW" b="1" dirty="0"/>
              <a:t>ebsite</a:t>
            </a:r>
            <a:endParaRPr b="1" dirty="0"/>
          </a:p>
        </p:txBody>
      </p:sp>
      <p:sp>
        <p:nvSpPr>
          <p:cNvPr id="99" name="Google Shape;99;p18"/>
          <p:cNvSpPr/>
          <p:nvPr/>
        </p:nvSpPr>
        <p:spPr>
          <a:xfrm>
            <a:off x="1859838" y="1392575"/>
            <a:ext cx="2807700" cy="2807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b="1" dirty="0"/>
              <a:t>GitHub</a:t>
            </a:r>
            <a:endParaRPr sz="2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b="1" dirty="0"/>
              <a:t>Desktop </a:t>
            </a:r>
            <a:endParaRPr sz="2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/>
              <a:t>L</a:t>
            </a:r>
            <a:r>
              <a:rPr lang="zh-TW" b="1" dirty="0"/>
              <a:t>ocal </a:t>
            </a:r>
            <a:r>
              <a:rPr lang="en-US" altLang="zh-TW" b="1" dirty="0"/>
              <a:t>E</a:t>
            </a:r>
            <a:r>
              <a:rPr lang="zh-TW" b="1" dirty="0"/>
              <a:t>ditor</a:t>
            </a:r>
            <a:endParaRPr b="1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Two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Approaches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to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E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dit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Y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our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C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ode on GitHub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Roboto Black"/>
                <a:ea typeface="Roboto Black"/>
                <a:cs typeface="Roboto Black"/>
                <a:sym typeface="Roboto Black"/>
              </a:rPr>
              <a:t>Download GitHub Desktop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8725"/>
            <a:ext cx="8839199" cy="257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6660900" y="3824075"/>
            <a:ext cx="233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 dirty="0">
                <a:solidFill>
                  <a:schemeClr val="hlink"/>
                </a:solidFill>
                <a:hlinkClick r:id="rId4"/>
              </a:rPr>
              <a:t>https://desktop.github.com/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Install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&amp;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A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uthenticat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e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AE5470C-F136-D7EC-611D-534CB58AC0EF}"/>
              </a:ext>
            </a:extLst>
          </p:cNvPr>
          <p:cNvGrpSpPr/>
          <p:nvPr/>
        </p:nvGrpSpPr>
        <p:grpSpPr>
          <a:xfrm>
            <a:off x="432950" y="1292581"/>
            <a:ext cx="3709513" cy="2445087"/>
            <a:chOff x="176700" y="1253403"/>
            <a:chExt cx="4289397" cy="2827312"/>
          </a:xfrm>
        </p:grpSpPr>
        <p:pic>
          <p:nvPicPr>
            <p:cNvPr id="113" name="Google Shape;11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6700" y="1253403"/>
              <a:ext cx="4289397" cy="2827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20"/>
            <p:cNvSpPr/>
            <p:nvPr/>
          </p:nvSpPr>
          <p:spPr>
            <a:xfrm>
              <a:off x="267422" y="2778616"/>
              <a:ext cx="1061700" cy="3234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EBBD3B7A-3EC1-8D71-1A80-102A0359617F}"/>
              </a:ext>
            </a:extLst>
          </p:cNvPr>
          <p:cNvGrpSpPr/>
          <p:nvPr/>
        </p:nvGrpSpPr>
        <p:grpSpPr>
          <a:xfrm>
            <a:off x="4572000" y="1224580"/>
            <a:ext cx="3919039" cy="2694339"/>
            <a:chOff x="4571999" y="1224580"/>
            <a:chExt cx="3919039" cy="2694339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F8229361-17E3-027E-C2F9-C179778FA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999" y="1224580"/>
              <a:ext cx="3919039" cy="2694339"/>
            </a:xfrm>
            <a:prstGeom prst="rect">
              <a:avLst/>
            </a:prstGeom>
          </p:spPr>
        </p:pic>
        <p:sp>
          <p:nvSpPr>
            <p:cNvPr id="116" name="Google Shape;116;p20"/>
            <p:cNvSpPr/>
            <p:nvPr/>
          </p:nvSpPr>
          <p:spPr>
            <a:xfrm>
              <a:off x="4695852" y="2946641"/>
              <a:ext cx="311242" cy="181437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D055700-76CD-6467-4599-EE1A22455D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" b="2168"/>
          <a:stretch/>
        </p:blipFill>
        <p:spPr>
          <a:xfrm>
            <a:off x="4558051" y="3123863"/>
            <a:ext cx="1888406" cy="185659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37BB1CB-668A-AFD3-52CF-7828A62F1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624" y="254493"/>
            <a:ext cx="3465049" cy="2382221"/>
          </a:xfrm>
          <a:prstGeom prst="rect">
            <a:avLst/>
          </a:prstGeom>
        </p:spPr>
      </p:pic>
      <p:cxnSp>
        <p:nvCxnSpPr>
          <p:cNvPr id="123" name="Google Shape;123;p21"/>
          <p:cNvCxnSpPr/>
          <p:nvPr/>
        </p:nvCxnSpPr>
        <p:spPr>
          <a:xfrm>
            <a:off x="4433325" y="2999088"/>
            <a:ext cx="460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17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How to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C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lone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Y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our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P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roject?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5619750" y="1303101"/>
            <a:ext cx="1819275" cy="15426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5619751" y="1819685"/>
            <a:ext cx="1819274" cy="24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5939402" y="3123862"/>
            <a:ext cx="471843" cy="17416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4633912" y="4279655"/>
            <a:ext cx="1777333" cy="21365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306D174-1FF2-62A9-A0FC-F44EA9FB8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512" y="3324426"/>
            <a:ext cx="2406913" cy="1477844"/>
          </a:xfrm>
          <a:prstGeom prst="rect">
            <a:avLst/>
          </a:prstGeom>
        </p:spPr>
      </p:pic>
      <p:sp>
        <p:nvSpPr>
          <p:cNvPr id="132" name="Google Shape;132;p21"/>
          <p:cNvSpPr/>
          <p:nvPr/>
        </p:nvSpPr>
        <p:spPr>
          <a:xfrm>
            <a:off x="6691313" y="3781993"/>
            <a:ext cx="2315088" cy="357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6347300" y="2590632"/>
            <a:ext cx="68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OR</a:t>
            </a:r>
            <a:endParaRPr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4228350" y="81270"/>
            <a:ext cx="68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4003325" y="2999088"/>
            <a:ext cx="68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D09C41F-845E-76DD-AAB1-835281389723}"/>
              </a:ext>
            </a:extLst>
          </p:cNvPr>
          <p:cNvGrpSpPr/>
          <p:nvPr/>
        </p:nvGrpSpPr>
        <p:grpSpPr>
          <a:xfrm>
            <a:off x="311700" y="1718521"/>
            <a:ext cx="3725286" cy="2561134"/>
            <a:chOff x="311700" y="1718521"/>
            <a:chExt cx="3725286" cy="2561134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D30A545-539F-8A75-D5D9-3E98BE37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1700" y="1718521"/>
              <a:ext cx="3725286" cy="2561134"/>
            </a:xfrm>
            <a:prstGeom prst="rect">
              <a:avLst/>
            </a:prstGeom>
          </p:spPr>
        </p:pic>
        <p:sp>
          <p:nvSpPr>
            <p:cNvPr id="125" name="Google Shape;125;p21"/>
            <p:cNvSpPr/>
            <p:nvPr/>
          </p:nvSpPr>
          <p:spPr>
            <a:xfrm>
              <a:off x="2197895" y="2774156"/>
              <a:ext cx="1626394" cy="224932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dirty="0">
                <a:latin typeface="Roboto Black"/>
                <a:ea typeface="Roboto Black"/>
                <a:cs typeface="Roboto Black"/>
                <a:sym typeface="Roboto Black"/>
              </a:rPr>
              <a:t>How to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C</a:t>
            </a:r>
            <a:r>
              <a:rPr lang="zh-TW" altLang="zh-TW" dirty="0">
                <a:latin typeface="Roboto Black"/>
                <a:ea typeface="Roboto Black"/>
                <a:cs typeface="Roboto Black"/>
                <a:sym typeface="Roboto Black"/>
              </a:rPr>
              <a:t>lone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Y</a:t>
            </a:r>
            <a:r>
              <a:rPr lang="zh-TW" altLang="zh-TW" dirty="0">
                <a:latin typeface="Roboto Black"/>
                <a:ea typeface="Roboto Black"/>
                <a:cs typeface="Roboto Black"/>
                <a:sym typeface="Roboto Black"/>
              </a:rPr>
              <a:t>our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P</a:t>
            </a:r>
            <a:r>
              <a:rPr lang="zh-TW" altLang="zh-TW" dirty="0">
                <a:latin typeface="Roboto Black"/>
                <a:ea typeface="Roboto Black"/>
                <a:cs typeface="Roboto Black"/>
                <a:sym typeface="Roboto Black"/>
              </a:rPr>
              <a:t>roject?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9964240-8BA7-DCA5-3EBE-C6C68EABA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380" y="1218874"/>
            <a:ext cx="5061239" cy="34796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How to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E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dit in the GitHub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D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esktop?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EF0EF52-8342-D4D0-BC86-FA6A16466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051" y="1201488"/>
            <a:ext cx="4595202" cy="31592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1CE7C21-B4B9-2125-712C-8887DE1BE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18" y="2775596"/>
            <a:ext cx="3345657" cy="15810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300418D-9151-A082-927C-8D5594FA6C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6" r="183" b="53803"/>
          <a:stretch/>
        </p:blipFill>
        <p:spPr>
          <a:xfrm>
            <a:off x="383317" y="1201488"/>
            <a:ext cx="3345658" cy="13480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How to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U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pload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My Code 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to GitHub?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A68208-678B-DFEA-7DD6-D42DDC354ABF}"/>
              </a:ext>
            </a:extLst>
          </p:cNvPr>
          <p:cNvGrpSpPr/>
          <p:nvPr/>
        </p:nvGrpSpPr>
        <p:grpSpPr>
          <a:xfrm>
            <a:off x="442989" y="1210036"/>
            <a:ext cx="4031907" cy="2771935"/>
            <a:chOff x="390033" y="1445161"/>
            <a:chExt cx="3623076" cy="2490864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316090D2-6EDF-1104-D95D-E04A94160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033" y="1445161"/>
              <a:ext cx="3623076" cy="249086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7" name="Google Shape;157;p24"/>
            <p:cNvSpPr/>
            <p:nvPr/>
          </p:nvSpPr>
          <p:spPr>
            <a:xfrm>
              <a:off x="390033" y="3195297"/>
              <a:ext cx="926377" cy="586128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F279BD0-E51E-6688-EEEB-4BF0BC501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8703" y="2476500"/>
              <a:ext cx="1824406" cy="1459525"/>
            </a:xfrm>
            <a:prstGeom prst="rect">
              <a:avLst/>
            </a:prstGeom>
          </p:spPr>
        </p:pic>
        <p:sp>
          <p:nvSpPr>
            <p:cNvPr id="159" name="Google Shape;159;p24"/>
            <p:cNvSpPr/>
            <p:nvPr/>
          </p:nvSpPr>
          <p:spPr>
            <a:xfrm>
              <a:off x="2243732" y="3640125"/>
              <a:ext cx="1733400" cy="260363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1457821" y="3396597"/>
              <a:ext cx="558600" cy="171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1119A1-B0EE-DC9D-50E5-45D76AE375C8}"/>
              </a:ext>
            </a:extLst>
          </p:cNvPr>
          <p:cNvGrpSpPr/>
          <p:nvPr/>
        </p:nvGrpSpPr>
        <p:grpSpPr>
          <a:xfrm>
            <a:off x="4779019" y="1210035"/>
            <a:ext cx="4031906" cy="2771935"/>
            <a:chOff x="4401389" y="1212598"/>
            <a:chExt cx="4299621" cy="295598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ACBB07-5EA7-7997-978D-96A5FC2A7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1389" y="1212598"/>
              <a:ext cx="4299621" cy="295598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2" name="Google Shape;162;p24"/>
            <p:cNvSpPr/>
            <p:nvPr/>
          </p:nvSpPr>
          <p:spPr>
            <a:xfrm>
              <a:off x="6551200" y="1317800"/>
              <a:ext cx="1211608" cy="268013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B04D24B-4800-8222-EC66-0AEBD63FB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6"/>
          <a:stretch/>
        </p:blipFill>
        <p:spPr>
          <a:xfrm>
            <a:off x="311700" y="1421900"/>
            <a:ext cx="4178887" cy="2883050"/>
          </a:xfrm>
          <a:prstGeom prst="rect">
            <a:avLst/>
          </a:prstGeom>
        </p:spPr>
      </p:pic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What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i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f I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C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hange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M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M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ind?  &gt;&gt;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V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ersion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C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ontrol in GitHub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1214438" y="2608894"/>
            <a:ext cx="790575" cy="13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A8AC383-841B-FCFB-D62B-D24B66E56D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" t="387" r="260"/>
          <a:stretch/>
        </p:blipFill>
        <p:spPr>
          <a:xfrm>
            <a:off x="4626868" y="1421900"/>
            <a:ext cx="4195515" cy="2883050"/>
          </a:xfrm>
          <a:prstGeom prst="rect">
            <a:avLst/>
          </a:prstGeom>
        </p:spPr>
      </p:pic>
      <p:sp>
        <p:nvSpPr>
          <p:cNvPr id="171" name="Google Shape;171;p25"/>
          <p:cNvSpPr/>
          <p:nvPr/>
        </p:nvSpPr>
        <p:spPr>
          <a:xfrm>
            <a:off x="6724625" y="1531143"/>
            <a:ext cx="1197794" cy="24526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/>
          <p:nvPr/>
        </p:nvSpPr>
        <p:spPr>
          <a:xfrm>
            <a:off x="4612582" y="2032175"/>
            <a:ext cx="1107900" cy="2633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/>
        </p:nvSpPr>
        <p:spPr>
          <a:xfrm>
            <a:off x="5074969" y="2263988"/>
            <a:ext cx="96709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FF0000"/>
                </a:solidFill>
              </a:rPr>
              <a:t>After </a:t>
            </a:r>
            <a:r>
              <a:rPr lang="en-US" altLang="zh-TW" dirty="0">
                <a:solidFill>
                  <a:srgbClr val="FF0000"/>
                </a:solidFill>
              </a:rPr>
              <a:t>R</a:t>
            </a:r>
            <a:r>
              <a:rPr lang="zh-TW" dirty="0">
                <a:solidFill>
                  <a:srgbClr val="FF0000"/>
                </a:solidFill>
              </a:rPr>
              <a:t>everting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dirty="0">
                <a:latin typeface="Roboto Black"/>
                <a:ea typeface="Roboto Black"/>
                <a:cs typeface="Roboto Black"/>
                <a:sym typeface="Roboto Black"/>
              </a:rPr>
              <a:t>What </a:t>
            </a:r>
            <a:r>
              <a:rPr lang="en-US" altLang="zh-TW" dirty="0" err="1">
                <a:latin typeface="Roboto Black"/>
                <a:ea typeface="Roboto Black"/>
                <a:cs typeface="Roboto Black"/>
                <a:sym typeface="Roboto Black"/>
              </a:rPr>
              <a:t>i</a:t>
            </a:r>
            <a:r>
              <a:rPr lang="zh-TW" altLang="zh-TW" dirty="0">
                <a:latin typeface="Roboto Black"/>
                <a:ea typeface="Roboto Black"/>
                <a:cs typeface="Roboto Black"/>
                <a:sym typeface="Roboto Black"/>
              </a:rPr>
              <a:t>f I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C</a:t>
            </a:r>
            <a:r>
              <a:rPr lang="zh-TW" altLang="zh-TW" dirty="0">
                <a:latin typeface="Roboto Black"/>
                <a:ea typeface="Roboto Black"/>
                <a:cs typeface="Roboto Black"/>
                <a:sym typeface="Roboto Black"/>
              </a:rPr>
              <a:t>hange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M</a:t>
            </a:r>
            <a:r>
              <a:rPr lang="zh-TW" altLang="zh-TW" dirty="0"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M</a:t>
            </a:r>
            <a:r>
              <a:rPr lang="zh-TW" altLang="zh-TW" dirty="0">
                <a:latin typeface="Roboto Black"/>
                <a:ea typeface="Roboto Black"/>
                <a:cs typeface="Roboto Black"/>
                <a:sym typeface="Roboto Black"/>
              </a:rPr>
              <a:t>ind?  &gt;&gt;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V</a:t>
            </a:r>
            <a:r>
              <a:rPr lang="zh-TW" altLang="zh-TW" dirty="0">
                <a:latin typeface="Roboto Black"/>
                <a:ea typeface="Roboto Black"/>
                <a:cs typeface="Roboto Black"/>
                <a:sym typeface="Roboto Black"/>
              </a:rPr>
              <a:t>ersion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C</a:t>
            </a:r>
            <a:r>
              <a:rPr lang="zh-TW" altLang="zh-TW" dirty="0">
                <a:latin typeface="Roboto Black"/>
                <a:ea typeface="Roboto Black"/>
                <a:cs typeface="Roboto Black"/>
                <a:sym typeface="Roboto Black"/>
              </a:rPr>
              <a:t>ontrol in GitHub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3FE53F-413C-DDB2-528A-CD520DBC9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481" y="2046162"/>
            <a:ext cx="2867099" cy="1287588"/>
          </a:xfrm>
          <a:prstGeom prst="rect">
            <a:avLst/>
          </a:prstGeom>
        </p:spPr>
      </p:pic>
      <p:sp>
        <p:nvSpPr>
          <p:cNvPr id="180" name="Google Shape;180;p26"/>
          <p:cNvSpPr/>
          <p:nvPr/>
        </p:nvSpPr>
        <p:spPr>
          <a:xfrm>
            <a:off x="6457949" y="3117850"/>
            <a:ext cx="1632399" cy="1079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5100913" y="2853675"/>
            <a:ext cx="915208" cy="17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DCAE823-A0A0-188A-227C-8B2E887CC6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" t="387" r="260"/>
          <a:stretch/>
        </p:blipFill>
        <p:spPr>
          <a:xfrm>
            <a:off x="380455" y="1279833"/>
            <a:ext cx="4580618" cy="31476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3648" y="437405"/>
            <a:ext cx="8520600" cy="572700"/>
          </a:xfrm>
        </p:spPr>
        <p:txBody>
          <a:bodyPr>
            <a:normAutofit fontScale="90000"/>
          </a:bodyPr>
          <a:lstStyle/>
          <a:p>
            <a:r>
              <a:rPr kumimoji="1" lang="en-US" altLang="zh-TW" b="1" dirty="0"/>
              <a:t>About TA</a:t>
            </a:r>
            <a:endParaRPr kumimoji="1"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3648" y="1153027"/>
            <a:ext cx="5707856" cy="2268682"/>
          </a:xfrm>
        </p:spPr>
        <p:txBody>
          <a:bodyPr>
            <a:normAutofit/>
          </a:bodyPr>
          <a:lstStyle/>
          <a:p>
            <a:pPr>
              <a:lnSpc>
                <a:spcPts val="1800"/>
              </a:lnSpc>
            </a:pPr>
            <a:r>
              <a:rPr kumimoji="1" lang="zh-TW" altLang="en-US" sz="1400" dirty="0">
                <a:latin typeface="+mj-lt"/>
              </a:rPr>
              <a:t>王新翌 </a:t>
            </a:r>
            <a:r>
              <a:rPr kumimoji="1" lang="en-US" altLang="zh-TW" sz="1400" dirty="0">
                <a:latin typeface="+mj-lt"/>
              </a:rPr>
              <a:t>Sam</a:t>
            </a:r>
          </a:p>
          <a:p>
            <a:pPr>
              <a:lnSpc>
                <a:spcPts val="1800"/>
              </a:lnSpc>
            </a:pPr>
            <a:r>
              <a:rPr kumimoji="1" lang="en-US" altLang="zh-TW" sz="1400" dirty="0">
                <a:latin typeface="+mj-lt"/>
              </a:rPr>
              <a:t>Contact me</a:t>
            </a:r>
          </a:p>
          <a:p>
            <a:pPr lvl="1">
              <a:lnSpc>
                <a:spcPts val="1800"/>
              </a:lnSpc>
            </a:pPr>
            <a:r>
              <a:rPr kumimoji="1" lang="en-US" altLang="zh-TW" dirty="0">
                <a:latin typeface="+mj-lt"/>
              </a:rPr>
              <a:t>Email: </a:t>
            </a:r>
            <a:r>
              <a:rPr kumimoji="1" lang="en-US" altLang="zh-TW" dirty="0">
                <a:latin typeface="+mj-lt"/>
                <a:hlinkClick r:id="rId3"/>
              </a:rPr>
              <a:t>b10915033@gapps.ntust.edu.tw</a:t>
            </a:r>
            <a:endParaRPr kumimoji="1" lang="en-US" altLang="zh-TW" dirty="0">
              <a:latin typeface="+mj-lt"/>
            </a:endParaRPr>
          </a:p>
          <a:p>
            <a:pPr lvl="1">
              <a:lnSpc>
                <a:spcPts val="1800"/>
              </a:lnSpc>
            </a:pPr>
            <a:r>
              <a:rPr kumimoji="1" lang="en-US" altLang="zh-TW" dirty="0">
                <a:latin typeface="+mj-lt"/>
              </a:rPr>
              <a:t>Line: samwang009</a:t>
            </a:r>
          </a:p>
        </p:txBody>
      </p:sp>
    </p:spTree>
    <p:extLst>
      <p:ext uri="{BB962C8B-B14F-4D97-AF65-F5344CB8AC3E}">
        <p14:creationId xmlns:p14="http://schemas.microsoft.com/office/powerpoint/2010/main" val="2741929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/>
        </p:nvSpPr>
        <p:spPr>
          <a:xfrm>
            <a:off x="4312975" y="40268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dk1"/>
                </a:solidFill>
              </a:rPr>
              <a:t>You can also edit directly online!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188" name="Google Shape;188;p27"/>
          <p:cNvCxnSpPr>
            <a:stCxn id="187" idx="0"/>
          </p:cNvCxnSpPr>
          <p:nvPr/>
        </p:nvCxnSpPr>
        <p:spPr>
          <a:xfrm rot="10800000">
            <a:off x="5812975" y="3032350"/>
            <a:ext cx="0" cy="99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89" name="Google Shape;189;p27"/>
          <p:cNvSpPr/>
          <p:nvPr/>
        </p:nvSpPr>
        <p:spPr>
          <a:xfrm>
            <a:off x="4409113" y="1010750"/>
            <a:ext cx="2807700" cy="2807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b="1" dirty="0"/>
              <a:t>GitHub </a:t>
            </a:r>
            <a:endParaRPr sz="2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/>
              <a:t>O</a:t>
            </a:r>
            <a:r>
              <a:rPr lang="zh-TW" b="1" dirty="0"/>
              <a:t>nline </a:t>
            </a:r>
            <a:r>
              <a:rPr lang="en-US" altLang="zh-TW" b="1" dirty="0"/>
              <a:t>W</a:t>
            </a:r>
            <a:r>
              <a:rPr lang="zh-TW" b="1" dirty="0"/>
              <a:t>ebsite</a:t>
            </a:r>
            <a:endParaRPr b="1" dirty="0"/>
          </a:p>
        </p:txBody>
      </p:sp>
      <p:sp>
        <p:nvSpPr>
          <p:cNvPr id="190" name="Google Shape;190;p27"/>
          <p:cNvSpPr/>
          <p:nvPr/>
        </p:nvSpPr>
        <p:spPr>
          <a:xfrm>
            <a:off x="1859838" y="1010750"/>
            <a:ext cx="2807700" cy="2807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b="1" dirty="0"/>
              <a:t>GitHub</a:t>
            </a:r>
            <a:endParaRPr sz="2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b="1" dirty="0"/>
              <a:t>Desktop </a:t>
            </a:r>
            <a:endParaRPr sz="2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/>
              <a:t>L</a:t>
            </a:r>
            <a:r>
              <a:rPr lang="zh-TW" b="1" dirty="0"/>
              <a:t>ocal </a:t>
            </a:r>
            <a:r>
              <a:rPr lang="en-US" altLang="zh-TW" b="1" dirty="0"/>
              <a:t>E</a:t>
            </a:r>
            <a:r>
              <a:rPr lang="zh-TW" b="1" dirty="0"/>
              <a:t>ditor</a:t>
            </a:r>
            <a:endParaRPr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016CB28-CC32-DE67-20CA-34FD86FA9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825"/>
          <a:stretch/>
        </p:blipFill>
        <p:spPr>
          <a:xfrm>
            <a:off x="127353" y="1189553"/>
            <a:ext cx="5246944" cy="22992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5" name="Google Shape;19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Edit your code to the file directly on the GitHub website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2C6954-96CA-C8BA-5CDA-5040FB81D8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58" r="707"/>
          <a:stretch/>
        </p:blipFill>
        <p:spPr>
          <a:xfrm>
            <a:off x="1568450" y="1723146"/>
            <a:ext cx="7393597" cy="20671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7" name="Google Shape;197;p28"/>
          <p:cNvSpPr/>
          <p:nvPr/>
        </p:nvSpPr>
        <p:spPr>
          <a:xfrm>
            <a:off x="127353" y="2053046"/>
            <a:ext cx="1204201" cy="153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1984872" y="3507378"/>
            <a:ext cx="3291977" cy="153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 txBox="1"/>
          <p:nvPr/>
        </p:nvSpPr>
        <p:spPr>
          <a:xfrm>
            <a:off x="65848" y="1723146"/>
            <a:ext cx="88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FF0000"/>
                </a:solidFill>
              </a:rPr>
              <a:t>1.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1786547" y="3183828"/>
            <a:ext cx="88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FF0000"/>
                </a:solidFill>
              </a:rPr>
              <a:t>2.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1151EFF-1024-3951-E871-080A5BFFC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7" y="1548864"/>
            <a:ext cx="4160833" cy="25226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44CC2DB-8D21-15D6-DF26-4F2B8B134F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420" b="24824"/>
          <a:stretch/>
        </p:blipFill>
        <p:spPr>
          <a:xfrm>
            <a:off x="4869198" y="1149037"/>
            <a:ext cx="4120843" cy="29224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Edit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Y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our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C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ode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D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irectly on the GitHub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W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ebsite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3804666" y="1748964"/>
            <a:ext cx="3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FF0000"/>
                </a:solidFill>
              </a:rPr>
              <a:t>3.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4090930" y="2035450"/>
            <a:ext cx="265200" cy="218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 txBox="1"/>
          <p:nvPr/>
        </p:nvSpPr>
        <p:spPr>
          <a:xfrm>
            <a:off x="6626749" y="1516439"/>
            <a:ext cx="26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FF0000"/>
                </a:solidFill>
              </a:rPr>
              <a:t>4. Edit your code in this area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12" name="Google Shape;212;p29"/>
          <p:cNvSpPr/>
          <p:nvPr/>
        </p:nvSpPr>
        <p:spPr>
          <a:xfrm>
            <a:off x="4869198" y="1847851"/>
            <a:ext cx="4120843" cy="222362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Remember to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C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reate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C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omment and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C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ommit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C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hanges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3EE6276-7274-8B25-42A6-4282DFC5C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" r="220"/>
          <a:stretch/>
        </p:blipFill>
        <p:spPr>
          <a:xfrm>
            <a:off x="2870199" y="1173007"/>
            <a:ext cx="3403601" cy="35254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BCADE5-C1AA-F143-5DF2-41A4C16AE6FE}"/>
              </a:ext>
            </a:extLst>
          </p:cNvPr>
          <p:cNvSpPr/>
          <p:nvPr/>
        </p:nvSpPr>
        <p:spPr>
          <a:xfrm flipV="1">
            <a:off x="5181170" y="4337818"/>
            <a:ext cx="1010404" cy="265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ln>
                <a:solidFill>
                  <a:sysClr val="windowText" lastClr="000000"/>
                </a:solidFill>
              </a:ln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Black"/>
                <a:ea typeface="Roboto Black"/>
                <a:cs typeface="Roboto Black"/>
                <a:sym typeface="Roboto Black"/>
              </a:rPr>
              <a:t>My Approach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4B32F1-8728-4245-7E52-B524A32B977E}"/>
              </a:ext>
            </a:extLst>
          </p:cNvPr>
          <p:cNvGrpSpPr/>
          <p:nvPr/>
        </p:nvGrpSpPr>
        <p:grpSpPr>
          <a:xfrm>
            <a:off x="525688" y="1285875"/>
            <a:ext cx="2665709" cy="2571750"/>
            <a:chOff x="3084161" y="1602853"/>
            <a:chExt cx="2665709" cy="257175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B8E17A6-C0C7-0EA6-4842-950C0D6CB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16"/>
            <a:stretch/>
          </p:blipFill>
          <p:spPr>
            <a:xfrm>
              <a:off x="3084161" y="1602853"/>
              <a:ext cx="2665709" cy="257175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29439DC-73F6-9AD7-77A9-10F298C67347}"/>
                </a:ext>
              </a:extLst>
            </p:cNvPr>
            <p:cNvSpPr/>
            <p:nvPr/>
          </p:nvSpPr>
          <p:spPr>
            <a:xfrm>
              <a:off x="3223647" y="2378506"/>
              <a:ext cx="2440984" cy="5102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B41CC06-17C8-9D05-8567-3DE3479C0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716" y="1059481"/>
            <a:ext cx="4751795" cy="35294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E3D7DF-CCF4-3503-C19E-CABC65BFEA86}"/>
              </a:ext>
            </a:extLst>
          </p:cNvPr>
          <p:cNvSpPr/>
          <p:nvPr/>
        </p:nvSpPr>
        <p:spPr>
          <a:xfrm>
            <a:off x="3915507" y="1551306"/>
            <a:ext cx="4144107" cy="119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2" name="Google Shape;211;p29">
            <a:extLst>
              <a:ext uri="{FF2B5EF4-FFF2-40B4-BE49-F238E27FC236}">
                <a16:creationId xmlns:a16="http://schemas.microsoft.com/office/drawing/2014/main" id="{8C92BF2D-1B43-9823-CA29-9B37AD1C86ED}"/>
              </a:ext>
            </a:extLst>
          </p:cNvPr>
          <p:cNvSpPr txBox="1"/>
          <p:nvPr/>
        </p:nvSpPr>
        <p:spPr>
          <a:xfrm>
            <a:off x="1238007" y="2624107"/>
            <a:ext cx="26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1. Copy SSH </a:t>
            </a:r>
            <a:r>
              <a:rPr lang="en-US" dirty="0" err="1">
                <a:solidFill>
                  <a:srgbClr val="FF0000"/>
                </a:solidFill>
              </a:rPr>
              <a:t>url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3" name="Google Shape;211;p29">
            <a:extLst>
              <a:ext uri="{FF2B5EF4-FFF2-40B4-BE49-F238E27FC236}">
                <a16:creationId xmlns:a16="http://schemas.microsoft.com/office/drawing/2014/main" id="{4BD0512E-4B4B-E1D2-BF2A-BE83DF4E42AD}"/>
              </a:ext>
            </a:extLst>
          </p:cNvPr>
          <p:cNvSpPr txBox="1"/>
          <p:nvPr/>
        </p:nvSpPr>
        <p:spPr>
          <a:xfrm>
            <a:off x="5382114" y="2514212"/>
            <a:ext cx="26775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2. Enter command in terminal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    git clone “</a:t>
            </a:r>
            <a:r>
              <a:rPr lang="en-US" dirty="0" err="1">
                <a:solidFill>
                  <a:srgbClr val="FF0000"/>
                </a:solidFill>
              </a:rPr>
              <a:t>url</a:t>
            </a:r>
            <a:r>
              <a:rPr lang="en-US" dirty="0">
                <a:solidFill>
                  <a:srgbClr val="FF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359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7;p30">
            <a:extLst>
              <a:ext uri="{FF2B5EF4-FFF2-40B4-BE49-F238E27FC236}">
                <a16:creationId xmlns:a16="http://schemas.microsoft.com/office/drawing/2014/main" id="{CF6EE8E7-F584-6D71-6E76-2BB64728C8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Black"/>
                <a:ea typeface="Roboto Black"/>
                <a:cs typeface="Roboto Black"/>
                <a:sym typeface="Roboto Black"/>
              </a:rPr>
              <a:t>My Approach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894FB1-DD28-FA92-9600-81D64382045C}"/>
              </a:ext>
            </a:extLst>
          </p:cNvPr>
          <p:cNvGrpSpPr/>
          <p:nvPr/>
        </p:nvGrpSpPr>
        <p:grpSpPr>
          <a:xfrm>
            <a:off x="530548" y="1079857"/>
            <a:ext cx="1683419" cy="2460381"/>
            <a:chOff x="311700" y="1017725"/>
            <a:chExt cx="1683419" cy="24603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FA02F0-5938-0010-ED4A-EE98617F8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700" y="1017725"/>
              <a:ext cx="1683419" cy="246038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BFDA46-A3B8-C2FE-2AAE-88F0AB84319D}"/>
                </a:ext>
              </a:extLst>
            </p:cNvPr>
            <p:cNvSpPr/>
            <p:nvPr/>
          </p:nvSpPr>
          <p:spPr>
            <a:xfrm>
              <a:off x="786618" y="2555325"/>
              <a:ext cx="599270" cy="4786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sp>
        <p:nvSpPr>
          <p:cNvPr id="9" name="Google Shape;211;p29">
            <a:extLst>
              <a:ext uri="{FF2B5EF4-FFF2-40B4-BE49-F238E27FC236}">
                <a16:creationId xmlns:a16="http://schemas.microsoft.com/office/drawing/2014/main" id="{D31F4B4E-FD01-F256-8CCC-49A4C50F2D44}"/>
              </a:ext>
            </a:extLst>
          </p:cNvPr>
          <p:cNvSpPr txBox="1"/>
          <p:nvPr/>
        </p:nvSpPr>
        <p:spPr>
          <a:xfrm>
            <a:off x="311700" y="3602370"/>
            <a:ext cx="33288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3. The folder shows under the directory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876EF05-DDA6-05AE-652C-848C3B6BC691}"/>
              </a:ext>
            </a:extLst>
          </p:cNvPr>
          <p:cNvGrpSpPr/>
          <p:nvPr/>
        </p:nvGrpSpPr>
        <p:grpSpPr>
          <a:xfrm>
            <a:off x="3882490" y="1080213"/>
            <a:ext cx="5261510" cy="1709638"/>
            <a:chOff x="3906139" y="977940"/>
            <a:chExt cx="5261510" cy="1709638"/>
          </a:xfrm>
        </p:grpSpPr>
        <p:sp>
          <p:nvSpPr>
            <p:cNvPr id="7" name="Google Shape;211;p29">
              <a:extLst>
                <a:ext uri="{FF2B5EF4-FFF2-40B4-BE49-F238E27FC236}">
                  <a16:creationId xmlns:a16="http://schemas.microsoft.com/office/drawing/2014/main" id="{110C14F4-ADE2-65BF-B5A5-0A8394536FFF}"/>
                </a:ext>
              </a:extLst>
            </p:cNvPr>
            <p:cNvSpPr txBox="1"/>
            <p:nvPr/>
          </p:nvSpPr>
          <p:spPr>
            <a:xfrm>
              <a:off x="6182225" y="1668804"/>
              <a:ext cx="2985424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0000"/>
                  </a:solidFill>
                </a:rPr>
                <a:t>4. Write down the commit message in </a:t>
              </a:r>
              <a:r>
                <a:rPr lang="en-US" dirty="0" err="1">
                  <a:solidFill>
                    <a:srgbClr val="FF0000"/>
                  </a:solidFill>
                </a:rPr>
                <a:t>VSCode</a:t>
              </a:r>
              <a:r>
                <a:rPr lang="en-US" dirty="0">
                  <a:solidFill>
                    <a:srgbClr val="FF0000"/>
                  </a:solidFill>
                </a:rPr>
                <a:t> and click “Commit"</a:t>
              </a:r>
              <a:endParaRPr dirty="0">
                <a:solidFill>
                  <a:srgbClr val="FF0000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590E307-1F2C-656B-E8B4-797C5D0ED432}"/>
                </a:ext>
              </a:extLst>
            </p:cNvPr>
            <p:cNvGrpSpPr/>
            <p:nvPr/>
          </p:nvGrpSpPr>
          <p:grpSpPr>
            <a:xfrm>
              <a:off x="3906139" y="977940"/>
              <a:ext cx="2201014" cy="1709638"/>
              <a:chOff x="3906140" y="977941"/>
              <a:chExt cx="1426500" cy="110803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FDC6D8E-4428-7CE9-6924-5BDBF961EC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9609" b="63702"/>
              <a:stretch/>
            </p:blipFill>
            <p:spPr>
              <a:xfrm>
                <a:off x="3906140" y="977941"/>
                <a:ext cx="1426500" cy="1108034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8B7B78C-1B80-A57D-CAB2-C63D6FE02506}"/>
                  </a:ext>
                </a:extLst>
              </p:cNvPr>
              <p:cNvSpPr/>
              <p:nvPr/>
            </p:nvSpPr>
            <p:spPr>
              <a:xfrm>
                <a:off x="4082901" y="1208408"/>
                <a:ext cx="1185495" cy="83350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dirty="0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6CBAC3-8884-AEAC-E5BD-623574C8C654}"/>
              </a:ext>
            </a:extLst>
          </p:cNvPr>
          <p:cNvGrpSpPr/>
          <p:nvPr/>
        </p:nvGrpSpPr>
        <p:grpSpPr>
          <a:xfrm>
            <a:off x="3882490" y="3076056"/>
            <a:ext cx="4570205" cy="1444050"/>
            <a:chOff x="311700" y="1017726"/>
            <a:chExt cx="7216818" cy="228030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29747-39C1-C60A-CE43-128177C5E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700" y="1017726"/>
              <a:ext cx="3475625" cy="228030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Google Shape;211;p29">
              <a:extLst>
                <a:ext uri="{FF2B5EF4-FFF2-40B4-BE49-F238E27FC236}">
                  <a16:creationId xmlns:a16="http://schemas.microsoft.com/office/drawing/2014/main" id="{A0860DBE-640F-75E4-FC12-CC5E0FD3191B}"/>
                </a:ext>
              </a:extLst>
            </p:cNvPr>
            <p:cNvSpPr txBox="1"/>
            <p:nvPr/>
          </p:nvSpPr>
          <p:spPr>
            <a:xfrm>
              <a:off x="3905871" y="1951143"/>
              <a:ext cx="3622647" cy="631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0000"/>
                  </a:solidFill>
                </a:rPr>
                <a:t>5. Click “Sync Change”</a:t>
              </a: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88ADE8-5F27-C2B1-3949-9237823A6D00}"/>
                </a:ext>
              </a:extLst>
            </p:cNvPr>
            <p:cNvSpPr/>
            <p:nvPr/>
          </p:nvSpPr>
          <p:spPr>
            <a:xfrm>
              <a:off x="499934" y="2074954"/>
              <a:ext cx="3161731" cy="3622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770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7;p30">
            <a:extLst>
              <a:ext uri="{FF2B5EF4-FFF2-40B4-BE49-F238E27FC236}">
                <a16:creationId xmlns:a16="http://schemas.microsoft.com/office/drawing/2014/main" id="{93B06243-14C9-9AB8-92CD-4CD2F4F89E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Black"/>
                <a:ea typeface="Roboto Black"/>
                <a:cs typeface="Roboto Black"/>
                <a:sym typeface="Roboto Black"/>
              </a:rPr>
              <a:t>Check Your Commits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37AAE1-0B0B-078E-3CBC-B6D8CC254283}"/>
              </a:ext>
            </a:extLst>
          </p:cNvPr>
          <p:cNvGrpSpPr/>
          <p:nvPr/>
        </p:nvGrpSpPr>
        <p:grpSpPr>
          <a:xfrm>
            <a:off x="440557" y="1254532"/>
            <a:ext cx="3934249" cy="2967572"/>
            <a:chOff x="440557" y="981576"/>
            <a:chExt cx="4292882" cy="323808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A682D2-042A-8F69-0786-E7788BD4E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557" y="981576"/>
              <a:ext cx="4292882" cy="323808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F9C837-2444-3F3F-2882-0F4612B02ED8}"/>
                </a:ext>
              </a:extLst>
            </p:cNvPr>
            <p:cNvSpPr/>
            <p:nvPr/>
          </p:nvSpPr>
          <p:spPr>
            <a:xfrm>
              <a:off x="4020670" y="2185149"/>
              <a:ext cx="537882" cy="2106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sp>
        <p:nvSpPr>
          <p:cNvPr id="17" name="Google Shape;211;p29">
            <a:extLst>
              <a:ext uri="{FF2B5EF4-FFF2-40B4-BE49-F238E27FC236}">
                <a16:creationId xmlns:a16="http://schemas.microsoft.com/office/drawing/2014/main" id="{9572C0AC-2507-30F7-608C-E27F4DAA0FAC}"/>
              </a:ext>
            </a:extLst>
          </p:cNvPr>
          <p:cNvSpPr txBox="1"/>
          <p:nvPr/>
        </p:nvSpPr>
        <p:spPr>
          <a:xfrm>
            <a:off x="4572000" y="3660327"/>
            <a:ext cx="309052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History commit will be shown 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Or check on GitHub Desktop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70579E-0ED7-9155-189D-C4326D894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54532"/>
            <a:ext cx="4269422" cy="23690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3917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7;p30">
            <a:extLst>
              <a:ext uri="{FF2B5EF4-FFF2-40B4-BE49-F238E27FC236}">
                <a16:creationId xmlns:a16="http://schemas.microsoft.com/office/drawing/2014/main" id="{93B06243-14C9-9AB8-92CD-4CD2F4F89E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Black"/>
                <a:ea typeface="Roboto Black"/>
                <a:cs typeface="Roboto Black"/>
                <a:sym typeface="Roboto Black"/>
              </a:rPr>
              <a:t>About AI…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B4540F-6E23-3454-9210-96A27CBE4F13}"/>
              </a:ext>
            </a:extLst>
          </p:cNvPr>
          <p:cNvSpPr txBox="1">
            <a:spLocks/>
          </p:cNvSpPr>
          <p:nvPr/>
        </p:nvSpPr>
        <p:spPr>
          <a:xfrm>
            <a:off x="463646" y="1153026"/>
            <a:ext cx="7855163" cy="906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1800"/>
              </a:lnSpc>
            </a:pPr>
            <a:r>
              <a:rPr kumimoji="1" lang="en-US" altLang="zh-TW" sz="1400" dirty="0">
                <a:latin typeface="+mj-lt"/>
              </a:rPr>
              <a:t>They are great teachers for beginner!</a:t>
            </a:r>
          </a:p>
          <a:p>
            <a:pPr>
              <a:lnSpc>
                <a:spcPts val="1800"/>
              </a:lnSpc>
            </a:pPr>
            <a:r>
              <a:rPr kumimoji="1" lang="en-US" altLang="zh-TW" sz="1400" dirty="0">
                <a:latin typeface="+mj-lt"/>
              </a:rPr>
              <a:t>It can be used in learning, coding, translating, and more.</a:t>
            </a:r>
          </a:p>
          <a:p>
            <a:pPr>
              <a:lnSpc>
                <a:spcPts val="1800"/>
              </a:lnSpc>
            </a:pPr>
            <a:r>
              <a:rPr kumimoji="1" lang="en-US" altLang="zh-TW" sz="1400" b="1" dirty="0">
                <a:latin typeface="+mj-lt"/>
              </a:rPr>
              <a:t>Do not rely too heavily on AI, or someday you may find yourself replaced by it.</a:t>
            </a:r>
          </a:p>
        </p:txBody>
      </p:sp>
      <p:pic>
        <p:nvPicPr>
          <p:cNvPr id="1038" name="Picture 14" descr="Google Gemini AI vs OpenAI ChatGPT: Fight for AI future has started, here  is everything to know about it - India Today">
            <a:extLst>
              <a:ext uri="{FF2B5EF4-FFF2-40B4-BE49-F238E27FC236}">
                <a16:creationId xmlns:a16="http://schemas.microsoft.com/office/drawing/2014/main" id="{EFA62E0D-C350-6240-9BA8-D33336C35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400" y="2313540"/>
            <a:ext cx="4051200" cy="227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17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Reference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24" name="Google Shape;22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zh-TW" dirty="0">
                <a:latin typeface="Roboto"/>
                <a:ea typeface="Roboto"/>
                <a:cs typeface="Roboto"/>
                <a:sym typeface="Roboto"/>
              </a:rPr>
              <a:t>Get started with Github (Official document): </a:t>
            </a:r>
            <a:r>
              <a:rPr lang="zh-TW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https://do</a:t>
            </a:r>
            <a:r>
              <a:rPr lang="en-US" altLang="zh-TW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r</a:t>
            </a:r>
            <a:r>
              <a:rPr lang="zh-TW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cs.github.com/en/get-started/quickstart/hello-world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zh-TW" dirty="0">
                <a:latin typeface="Roboto"/>
                <a:ea typeface="Roboto"/>
                <a:cs typeface="Roboto"/>
                <a:sym typeface="Roboto"/>
              </a:rPr>
              <a:t>How to use Github Desktop (Chinese) : </a:t>
            </a:r>
            <a:r>
              <a:rPr lang="zh-TW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https://progressbar.tw/posts/49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zh-TW" dirty="0">
                <a:latin typeface="Roboto"/>
                <a:ea typeface="Roboto"/>
                <a:cs typeface="Roboto"/>
                <a:sym typeface="Roboto"/>
              </a:rPr>
              <a:t>連猴子都能懂的git入門指南 : </a:t>
            </a:r>
            <a:r>
              <a:rPr lang="zh-TW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https://backlog.com/git-tutorial/tw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3648" y="437405"/>
            <a:ext cx="8520600" cy="572700"/>
          </a:xfrm>
        </p:spPr>
        <p:txBody>
          <a:bodyPr>
            <a:normAutofit fontScale="90000"/>
          </a:bodyPr>
          <a:lstStyle/>
          <a:p>
            <a:r>
              <a:rPr kumimoji="1" lang="en-US" altLang="zh-TW" b="1" dirty="0"/>
              <a:t>Assignment 1 – part 1/2</a:t>
            </a:r>
            <a:endParaRPr kumimoji="1"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3648" y="1153027"/>
            <a:ext cx="5707856" cy="2268682"/>
          </a:xfrm>
        </p:spPr>
        <p:txBody>
          <a:bodyPr/>
          <a:lstStyle/>
          <a:p>
            <a:pPr>
              <a:lnSpc>
                <a:spcPts val="1800"/>
              </a:lnSpc>
            </a:pPr>
            <a:r>
              <a:rPr kumimoji="1" lang="en-US" altLang="zh-TW" sz="1200" dirty="0">
                <a:hlinkClick r:id="rId3"/>
              </a:rPr>
              <a:t>Fork assignment here.</a:t>
            </a:r>
            <a:endParaRPr kumimoji="1" lang="en-US" altLang="zh-TW" sz="1200" dirty="0"/>
          </a:p>
          <a:p>
            <a:pPr>
              <a:lnSpc>
                <a:spcPts val="1800"/>
              </a:lnSpc>
            </a:pPr>
            <a:r>
              <a:rPr kumimoji="1" lang="en-US" altLang="zh-TW" sz="1200" dirty="0"/>
              <a:t>Commit your code directly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to GitHub</a:t>
            </a:r>
          </a:p>
          <a:p>
            <a:pPr>
              <a:lnSpc>
                <a:spcPts val="1800"/>
              </a:lnSpc>
            </a:pPr>
            <a:r>
              <a:rPr kumimoji="1" lang="en-US" altLang="zh-TW" sz="1200" dirty="0"/>
              <a:t>Due: 3/17 12 p.m.</a:t>
            </a:r>
            <a:endParaRPr lang="en-US" altLang="zh-TW" sz="1200" dirty="0"/>
          </a:p>
          <a:p>
            <a:pPr>
              <a:lnSpc>
                <a:spcPts val="1800"/>
              </a:lnSpc>
            </a:pPr>
            <a:r>
              <a:rPr kumimoji="1" lang="en-US" altLang="zh-TW" sz="1200" dirty="0"/>
              <a:t>Grading rubric:</a:t>
            </a:r>
            <a:endParaRPr kumimoji="1" lang="zh-TW" altLang="en-US" sz="1200" dirty="0"/>
          </a:p>
          <a:p>
            <a:pPr lvl="1">
              <a:lnSpc>
                <a:spcPts val="1800"/>
              </a:lnSpc>
            </a:pPr>
            <a:r>
              <a:rPr lang="en-US" altLang="zh-TW" sz="1200" dirty="0"/>
              <a:t>C: Completing all 1-star requirements.</a:t>
            </a:r>
          </a:p>
          <a:p>
            <a:pPr lvl="1">
              <a:lnSpc>
                <a:spcPts val="1800"/>
              </a:lnSpc>
            </a:pPr>
            <a:r>
              <a:rPr lang="en-US" altLang="zh-TW" sz="1200" dirty="0"/>
              <a:t>B: Completing all 1-star and 2-star requirements.</a:t>
            </a:r>
          </a:p>
          <a:p>
            <a:pPr lvl="1">
              <a:lnSpc>
                <a:spcPts val="1800"/>
              </a:lnSpc>
            </a:pPr>
            <a:r>
              <a:rPr lang="en-US" altLang="zh-TW" sz="1200" dirty="0"/>
              <a:t>A: Completing all requirements (1-star, 2-star, and 3-star)</a:t>
            </a:r>
            <a:endParaRPr kumimoji="1" lang="en-US" altLang="zh-TW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300C3-8D0A-51AE-73FA-0A498B74E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305" y="769102"/>
            <a:ext cx="3805944" cy="313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10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5540" y="1017725"/>
            <a:ext cx="7408169" cy="3884816"/>
          </a:xfrm>
        </p:spPr>
        <p:txBody>
          <a:bodyPr/>
          <a:lstStyle/>
          <a:p>
            <a:pPr>
              <a:lnSpc>
                <a:spcPts val="1800"/>
              </a:lnSpc>
            </a:pPr>
            <a:r>
              <a:rPr kumimoji="1" lang="en-US" altLang="zh-TW" sz="1400" dirty="0">
                <a:latin typeface="+mj-lt"/>
              </a:rPr>
              <a:t>Requirements</a:t>
            </a:r>
            <a:r>
              <a:rPr kumimoji="1" lang="zh-TW" altLang="en-US" sz="1400" dirty="0">
                <a:latin typeface="+mj-lt"/>
              </a:rPr>
              <a:t>：</a:t>
            </a:r>
            <a:endParaRPr kumimoji="1" lang="en-US" altLang="zh-TW" sz="1400" dirty="0">
              <a:latin typeface="+mj-lt"/>
            </a:endParaRPr>
          </a:p>
          <a:p>
            <a:pPr lvl="1">
              <a:lnSpc>
                <a:spcPts val="1800"/>
              </a:lnSpc>
            </a:pPr>
            <a:r>
              <a:rPr lang="en-US" altLang="zh-TW" sz="1200" dirty="0">
                <a:latin typeface="+mj-lt"/>
              </a:rPr>
              <a:t>1-star</a:t>
            </a:r>
          </a:p>
          <a:p>
            <a:pPr lvl="2">
              <a:lnSpc>
                <a:spcPts val="1800"/>
              </a:lnSpc>
            </a:pPr>
            <a:r>
              <a:rPr lang="en-US" altLang="zh-TW" sz="1200" dirty="0">
                <a:latin typeface="+mj-lt"/>
              </a:rPr>
              <a:t>Add a spaceship to the right-center of the screen.</a:t>
            </a:r>
          </a:p>
          <a:p>
            <a:pPr lvl="2">
              <a:lnSpc>
                <a:spcPts val="1800"/>
              </a:lnSpc>
            </a:pPr>
            <a:r>
              <a:rPr lang="en-US" altLang="zh-TW" sz="1200" dirty="0">
                <a:latin typeface="+mj-lt"/>
              </a:rPr>
              <a:t>Add a health bar to the left-top corner of the screen at position (10, 10).</a:t>
            </a:r>
          </a:p>
          <a:p>
            <a:pPr lvl="2">
              <a:lnSpc>
                <a:spcPts val="1800"/>
              </a:lnSpc>
            </a:pPr>
            <a:r>
              <a:rPr lang="en-US" altLang="zh-TW" sz="1200" dirty="0">
                <a:latin typeface="+mj-lt"/>
              </a:rPr>
              <a:t>Show the player's health using a red bar that fills up to 50%.</a:t>
            </a:r>
          </a:p>
          <a:p>
            <a:pPr lvl="2">
              <a:lnSpc>
                <a:spcPts val="1800"/>
              </a:lnSpc>
            </a:pPr>
            <a:r>
              <a:rPr lang="en-US" altLang="zh-TW" sz="1200" dirty="0">
                <a:latin typeface="+mj-lt"/>
              </a:rPr>
              <a:t>Add a treasure to a randomly generated position on the screen.</a:t>
            </a:r>
          </a:p>
          <a:p>
            <a:pPr lvl="2">
              <a:lnSpc>
                <a:spcPts val="1800"/>
              </a:lnSpc>
            </a:pPr>
            <a:r>
              <a:rPr lang="en-US" altLang="zh-TW" sz="1200" dirty="0">
                <a:latin typeface="+mj-lt"/>
              </a:rPr>
              <a:t>Add comments and label the code related to the requirements.</a:t>
            </a:r>
          </a:p>
          <a:p>
            <a:pPr lvl="2">
              <a:lnSpc>
                <a:spcPts val="1800"/>
              </a:lnSpc>
            </a:pPr>
            <a:r>
              <a:rPr lang="en-US" altLang="zh-TW" sz="1200" dirty="0">
                <a:latin typeface="+mj-lt"/>
              </a:rPr>
              <a:t>Variable names should be able to properly represent their meaning and be named using camelCase.</a:t>
            </a:r>
          </a:p>
          <a:p>
            <a:pPr lvl="1">
              <a:lnSpc>
                <a:spcPts val="1800"/>
              </a:lnSpc>
            </a:pPr>
            <a:r>
              <a:rPr lang="en-US" altLang="zh-TW" sz="1200" dirty="0">
                <a:latin typeface="+mj-lt"/>
              </a:rPr>
              <a:t>2-star</a:t>
            </a:r>
          </a:p>
          <a:p>
            <a:pPr lvl="2">
              <a:lnSpc>
                <a:spcPts val="1800"/>
              </a:lnSpc>
            </a:pPr>
            <a:r>
              <a:rPr lang="en-US" altLang="zh-TW" sz="1200" dirty="0">
                <a:latin typeface="+mj-lt"/>
              </a:rPr>
              <a:t>Place an enemy aircraft that flies repeatedly from left to right. </a:t>
            </a:r>
          </a:p>
          <a:p>
            <a:pPr lvl="2">
              <a:lnSpc>
                <a:spcPts val="1800"/>
              </a:lnSpc>
            </a:pPr>
            <a:r>
              <a:rPr lang="en-US" altLang="zh-TW" sz="1200" dirty="0">
                <a:latin typeface="+mj-lt"/>
              </a:rPr>
              <a:t>After the enemy aircraft completely exits the right side of the screen, </a:t>
            </a:r>
            <a:br>
              <a:rPr lang="en-US" altLang="zh-TW" sz="1200" dirty="0">
                <a:latin typeface="+mj-lt"/>
              </a:rPr>
            </a:br>
            <a:r>
              <a:rPr lang="en-US" altLang="zh-TW" sz="1200" dirty="0">
                <a:latin typeface="+mj-lt"/>
              </a:rPr>
              <a:t>it restarts flying from the left side.</a:t>
            </a:r>
          </a:p>
          <a:p>
            <a:pPr lvl="1">
              <a:lnSpc>
                <a:spcPts val="1800"/>
              </a:lnSpc>
            </a:pPr>
            <a:r>
              <a:rPr lang="en-US" altLang="zh-TW" sz="1200" dirty="0">
                <a:latin typeface="+mj-lt"/>
              </a:rPr>
              <a:t>3-star</a:t>
            </a:r>
          </a:p>
          <a:p>
            <a:pPr lvl="2">
              <a:lnSpc>
                <a:spcPts val="1800"/>
              </a:lnSpc>
            </a:pPr>
            <a:r>
              <a:rPr lang="en-US" altLang="zh-TW" sz="1200" dirty="0">
                <a:latin typeface="+mj-lt"/>
              </a:rPr>
              <a:t>Add a background and scroll it infinitely to the right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44B716C2-54E8-A3EF-40D4-020D9E6D0757}"/>
              </a:ext>
            </a:extLst>
          </p:cNvPr>
          <p:cNvSpPr txBox="1">
            <a:spLocks/>
          </p:cNvSpPr>
          <p:nvPr/>
        </p:nvSpPr>
        <p:spPr>
          <a:xfrm>
            <a:off x="463648" y="43740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zh-TW" b="1" dirty="0"/>
              <a:t>Assignment 1 – part 2/2</a:t>
            </a:r>
            <a:endParaRPr kumimoji="1" lang="zh-TW" alt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ECF44A-4F0A-FC95-D94C-C425ECB2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677" y="542526"/>
            <a:ext cx="2041283" cy="16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37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3000" y="142875"/>
            <a:ext cx="6685360" cy="685800"/>
          </a:xfrm>
        </p:spPr>
        <p:txBody>
          <a:bodyPr/>
          <a:lstStyle/>
          <a:p>
            <a:r>
              <a:rPr kumimoji="1" lang="en-US" altLang="zh-TW" b="1" dirty="0"/>
              <a:t>Hint</a:t>
            </a:r>
            <a:endParaRPr kumimoji="1" lang="zh-TW" altLang="en-US"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98D19E-D3A8-8B0A-9A15-9FA779AE7EA6}"/>
              </a:ext>
            </a:extLst>
          </p:cNvPr>
          <p:cNvGrpSpPr/>
          <p:nvPr/>
        </p:nvGrpSpPr>
        <p:grpSpPr>
          <a:xfrm>
            <a:off x="1143000" y="1191741"/>
            <a:ext cx="6400028" cy="2949491"/>
            <a:chOff x="1326732" y="1402080"/>
            <a:chExt cx="6400028" cy="2949491"/>
          </a:xfrm>
        </p:grpSpPr>
        <p:sp>
          <p:nvSpPr>
            <p:cNvPr id="7" name="文字方塊 6"/>
            <p:cNvSpPr txBox="1"/>
            <p:nvPr/>
          </p:nvSpPr>
          <p:spPr>
            <a:xfrm>
              <a:off x="6067419" y="4097655"/>
              <a:ext cx="4106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050" dirty="0"/>
                <a:t>bg2</a:t>
              </a:r>
              <a:endParaRPr kumimoji="1" lang="zh-TW" altLang="en-US" sz="1050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3AE646-62D3-CB67-1258-4BC0B1540ED1}"/>
                </a:ext>
              </a:extLst>
            </p:cNvPr>
            <p:cNvGrpSpPr/>
            <p:nvPr/>
          </p:nvGrpSpPr>
          <p:grpSpPr>
            <a:xfrm>
              <a:off x="1326732" y="1402080"/>
              <a:ext cx="6400028" cy="2714625"/>
              <a:chOff x="1428332" y="1402080"/>
              <a:chExt cx="6400028" cy="2714625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0250" y="1402080"/>
                <a:ext cx="3052763" cy="2295525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5597" y="1821180"/>
                <a:ext cx="3052763" cy="2295525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sp>
            <p:nvSpPr>
              <p:cNvPr id="6" name="文字方塊 5"/>
              <p:cNvSpPr txBox="1"/>
              <p:nvPr/>
            </p:nvSpPr>
            <p:spPr>
              <a:xfrm>
                <a:off x="3292072" y="3697605"/>
                <a:ext cx="41069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050"/>
                  <a:t>bg1</a:t>
                </a:r>
                <a:endParaRPr kumimoji="1" lang="zh-TW" altLang="en-US" sz="1050" dirty="0"/>
              </a:p>
            </p:txBody>
          </p:sp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5555" y="2705487"/>
                <a:ext cx="340043" cy="340043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6597" y="2030659"/>
                <a:ext cx="406718" cy="406718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2280" y="2908846"/>
                <a:ext cx="273368" cy="273368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sp>
            <p:nvSpPr>
              <p:cNvPr id="12" name="矩形 11"/>
              <p:cNvSpPr/>
              <p:nvPr/>
            </p:nvSpPr>
            <p:spPr>
              <a:xfrm>
                <a:off x="1990013" y="1435716"/>
                <a:ext cx="504000" cy="13335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050" dirty="0"/>
              </a:p>
            </p:txBody>
          </p:sp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9335" y="1506345"/>
                <a:ext cx="1107876" cy="162769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sp>
            <p:nvSpPr>
              <p:cNvPr id="13" name="文字方塊 12"/>
              <p:cNvSpPr txBox="1"/>
              <p:nvPr/>
            </p:nvSpPr>
            <p:spPr>
              <a:xfrm>
                <a:off x="1428332" y="1601243"/>
                <a:ext cx="54534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dirty="0" err="1"/>
                  <a:t>hpBar</a:t>
                </a:r>
                <a:endParaRPr kumimoji="1" lang="zh-TW" altLang="en-US" sz="105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198900" y="2383489"/>
                <a:ext cx="590226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1050" dirty="0">
                    <a:solidFill>
                      <a:schemeClr val="bg1"/>
                    </a:solidFill>
                  </a:rPr>
                  <a:t>enemy</a:t>
                </a: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325691" y="3030084"/>
                <a:ext cx="559769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050" dirty="0">
                    <a:solidFill>
                      <a:schemeClr val="bg1"/>
                    </a:solidFill>
                  </a:rPr>
                  <a:t>fighter</a:t>
                </a:r>
                <a:endParaRPr lang="zh-TW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2988967" y="3137848"/>
                <a:ext cx="67999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050" dirty="0">
                    <a:solidFill>
                      <a:schemeClr val="bg1"/>
                    </a:solidFill>
                  </a:rPr>
                  <a:t>treasure</a:t>
                </a:r>
                <a:endParaRPr lang="zh-TW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7" name="文字方塊 16"/>
          <p:cNvSpPr txBox="1"/>
          <p:nvPr/>
        </p:nvSpPr>
        <p:spPr>
          <a:xfrm>
            <a:off x="2077941" y="4384063"/>
            <a:ext cx="4483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  <a:latin typeface="+mj-lt"/>
                <a:ea typeface="Heiti TC Light" charset="-120"/>
                <a:cs typeface="Heiti TC Light" charset="-120"/>
              </a:rPr>
              <a:t>* </a:t>
            </a:r>
            <a:r>
              <a:rPr lang="en" altLang="zh-TW" sz="1200" dirty="0">
                <a:solidFill>
                  <a:srgbClr val="C00000"/>
                </a:solidFill>
                <a:latin typeface="+mj-lt"/>
                <a:ea typeface="Heiti TC Light" charset="-120"/>
                <a:cs typeface="Heiti TC Light" charset="-120"/>
              </a:rPr>
              <a:t>Use the modulo operator to achieve the infinite scrolling effect</a:t>
            </a:r>
            <a:endParaRPr kumimoji="1" lang="zh-TW" altLang="en-US" sz="1200" dirty="0">
              <a:solidFill>
                <a:srgbClr val="C00000"/>
              </a:solidFill>
              <a:latin typeface="+mj-lt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009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latin typeface="Roboto Black"/>
                <a:ea typeface="Roboto Black"/>
                <a:cs typeface="Roboto Black"/>
                <a:sym typeface="Roboto Black"/>
              </a:rPr>
              <a:t>GitHub Tutorial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Roboto"/>
                <a:ea typeface="Roboto"/>
                <a:cs typeface="Roboto"/>
                <a:sym typeface="Roboto"/>
              </a:rPr>
              <a:t>by TA </a:t>
            </a:r>
            <a:r>
              <a:rPr lang="en-US" altLang="zh-TW" sz="1500" dirty="0">
                <a:latin typeface="Roboto"/>
                <a:ea typeface="Roboto"/>
                <a:cs typeface="Roboto"/>
                <a:sym typeface="Roboto"/>
              </a:rPr>
              <a:t>Sam Wang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en-US" altLang="zh-TW" sz="1500" dirty="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zh-TW" sz="1500" dirty="0">
                <a:latin typeface="Roboto"/>
                <a:ea typeface="Roboto"/>
                <a:cs typeface="Roboto"/>
                <a:sym typeface="Roboto"/>
              </a:rPr>
              <a:t>-2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01540" y="394302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What is GitHub ?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00600" y="1277421"/>
            <a:ext cx="3003000" cy="10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+mj-lt"/>
                <a:ea typeface="Roboto"/>
                <a:cs typeface="Roboto"/>
                <a:sym typeface="Roboto"/>
              </a:rPr>
              <a:t>Git</a:t>
            </a:r>
            <a:r>
              <a:rPr lang="en-US" altLang="zh-TW" dirty="0">
                <a:latin typeface="+mj-lt"/>
                <a:ea typeface="Roboto"/>
                <a:cs typeface="Roboto"/>
                <a:sym typeface="Roboto"/>
              </a:rPr>
              <a:t>H</a:t>
            </a:r>
            <a:r>
              <a:rPr lang="zh-TW" dirty="0">
                <a:latin typeface="+mj-lt"/>
                <a:ea typeface="Roboto"/>
                <a:cs typeface="Roboto"/>
                <a:sym typeface="Roboto"/>
              </a:rPr>
              <a:t>ub is a code hosting platform for…</a:t>
            </a:r>
            <a:endParaRPr dirty="0">
              <a:latin typeface="+mj-lt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altLang="zh-TW" dirty="0">
                <a:latin typeface="+mj-lt"/>
                <a:ea typeface="Roboto"/>
                <a:cs typeface="Roboto"/>
                <a:sym typeface="Roboto"/>
              </a:rPr>
              <a:t>V</a:t>
            </a:r>
            <a:r>
              <a:rPr lang="zh-TW" dirty="0">
                <a:latin typeface="+mj-lt"/>
                <a:ea typeface="Roboto"/>
                <a:cs typeface="Roboto"/>
                <a:sym typeface="Roboto"/>
              </a:rPr>
              <a:t>ersion control</a:t>
            </a:r>
            <a:endParaRPr dirty="0">
              <a:latin typeface="+mj-lt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altLang="zh-TW" dirty="0">
                <a:latin typeface="+mj-lt"/>
                <a:ea typeface="Roboto"/>
                <a:cs typeface="Roboto"/>
                <a:sym typeface="Roboto"/>
              </a:rPr>
              <a:t>C</a:t>
            </a:r>
            <a:r>
              <a:rPr lang="zh-TW" dirty="0">
                <a:latin typeface="+mj-lt"/>
                <a:ea typeface="Roboto"/>
                <a:cs typeface="Roboto"/>
                <a:sym typeface="Roboto"/>
              </a:rPr>
              <a:t>ollaboration</a:t>
            </a:r>
            <a:endParaRPr lang="en-US" altLang="zh-TW" dirty="0">
              <a:latin typeface="+mj-lt"/>
              <a:ea typeface="Roboto"/>
              <a:cs typeface="Roboto"/>
              <a:sym typeface="Roboto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039" y="772152"/>
            <a:ext cx="3726883" cy="270627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Google Shape;61;p14">
            <a:extLst>
              <a:ext uri="{FF2B5EF4-FFF2-40B4-BE49-F238E27FC236}">
                <a16:creationId xmlns:a16="http://schemas.microsoft.com/office/drawing/2014/main" id="{575110B0-0254-F4CD-C932-77B5BE393E32}"/>
              </a:ext>
            </a:extLst>
          </p:cNvPr>
          <p:cNvSpPr txBox="1">
            <a:spLocks/>
          </p:cNvSpPr>
          <p:nvPr/>
        </p:nvSpPr>
        <p:spPr>
          <a:xfrm>
            <a:off x="400600" y="2356701"/>
            <a:ext cx="2808000" cy="72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altLang="zh-TW" b="1" dirty="0">
                <a:latin typeface="+mj-lt"/>
                <a:ea typeface="Roboto"/>
                <a:cs typeface="Roboto"/>
                <a:sym typeface="Roboto"/>
              </a:rPr>
              <a:t>It can be seen as Google Drive for code and development.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42137-370C-6A7B-2436-FB16E1343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96306"/>
            <a:ext cx="4298894" cy="24477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39765E-F5F3-C6F1-0681-8485D0891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89" r="16644"/>
          <a:stretch/>
        </p:blipFill>
        <p:spPr>
          <a:xfrm>
            <a:off x="141830" y="1681704"/>
            <a:ext cx="3520199" cy="2226215"/>
          </a:xfrm>
          <a:prstGeom prst="rect">
            <a:avLst/>
          </a:prstGeom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Accept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A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ssignment on GitHub </a:t>
            </a:r>
            <a:br>
              <a:rPr lang="zh-TW" dirty="0"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(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Y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ou have to register first)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0" name="Google Shape;70;p15"/>
          <p:cNvSpPr/>
          <p:nvPr/>
        </p:nvSpPr>
        <p:spPr>
          <a:xfrm flipV="1">
            <a:off x="651641" y="1828798"/>
            <a:ext cx="1408387" cy="2522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048FD2-CDEE-A899-8C38-9F532741F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025" y="1625545"/>
            <a:ext cx="4966896" cy="2741906"/>
          </a:xfrm>
          <a:prstGeom prst="rect">
            <a:avLst/>
          </a:prstGeom>
        </p:spPr>
      </p:pic>
      <p:sp>
        <p:nvSpPr>
          <p:cNvPr id="71" name="Google Shape;71;p15"/>
          <p:cNvSpPr/>
          <p:nvPr/>
        </p:nvSpPr>
        <p:spPr>
          <a:xfrm>
            <a:off x="7033525" y="3913551"/>
            <a:ext cx="1595400" cy="34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917CF5-1CBF-2F2E-1EEE-18DF50C0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20" y="1767976"/>
            <a:ext cx="3719295" cy="2228438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Accept </a:t>
            </a:r>
            <a:r>
              <a:rPr lang="en-US" altLang="zh-TW" dirty="0">
                <a:latin typeface="Roboto Black"/>
                <a:ea typeface="Roboto Black"/>
                <a:cs typeface="Roboto Black"/>
                <a:sym typeface="Roboto Black"/>
              </a:rPr>
              <a:t>A</a:t>
            </a:r>
            <a:r>
              <a:rPr lang="zh-TW" dirty="0">
                <a:latin typeface="Roboto Black"/>
                <a:ea typeface="Roboto Black"/>
                <a:cs typeface="Roboto Black"/>
                <a:sym typeface="Roboto Black"/>
              </a:rPr>
              <a:t>ssignment on GitHub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4362462" y="2979597"/>
            <a:ext cx="558600" cy="17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4197456" y="2669400"/>
            <a:ext cx="88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FF0000"/>
                </a:solidFill>
              </a:rPr>
              <a:t>refresh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B05F7-1133-8F28-9C82-DCC59A0CD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056" y="1666240"/>
            <a:ext cx="3605679" cy="26277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952</Words>
  <Application>Microsoft Macintosh PowerPoint</Application>
  <PresentationFormat>On-screen Show (16:9)</PresentationFormat>
  <Paragraphs>127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Microsoft JhengHei</vt:lpstr>
      <vt:lpstr>Roboto Black</vt:lpstr>
      <vt:lpstr>Roboto</vt:lpstr>
      <vt:lpstr>Arial</vt:lpstr>
      <vt:lpstr>Simple Light</vt:lpstr>
      <vt:lpstr>Assignment 1 - Requirements</vt:lpstr>
      <vt:lpstr>About TA</vt:lpstr>
      <vt:lpstr>Assignment 1 – part 1/2</vt:lpstr>
      <vt:lpstr>PowerPoint Presentation</vt:lpstr>
      <vt:lpstr>Hint</vt:lpstr>
      <vt:lpstr>GitHub Tutorial</vt:lpstr>
      <vt:lpstr>What is GitHub ?</vt:lpstr>
      <vt:lpstr>Accept Assignment on GitHub  (You have to register first)</vt:lpstr>
      <vt:lpstr>Accept Assignment on GitHub</vt:lpstr>
      <vt:lpstr>Get Your Assignment Link!</vt:lpstr>
      <vt:lpstr>Two Approaches to Edit Your Code on GitHub</vt:lpstr>
      <vt:lpstr>Download GitHub Desktop</vt:lpstr>
      <vt:lpstr>Install &amp; Authenticate</vt:lpstr>
      <vt:lpstr>How to Clone Your Project?</vt:lpstr>
      <vt:lpstr>How to Clone Your Project?</vt:lpstr>
      <vt:lpstr>How to Edit in the GitHub Desktop?</vt:lpstr>
      <vt:lpstr>How to Upload My Code to GitHub?</vt:lpstr>
      <vt:lpstr>What if I Change My Mind?  &gt;&gt; Version Control in GitHub</vt:lpstr>
      <vt:lpstr>What if I Change My Mind?  &gt;&gt; Version Control in GitHub</vt:lpstr>
      <vt:lpstr>PowerPoint Presentation</vt:lpstr>
      <vt:lpstr>Edit your code to the file directly on the GitHub website</vt:lpstr>
      <vt:lpstr>Edit Your Code Directly on the GitHub Website</vt:lpstr>
      <vt:lpstr>Remember to Create Comment and Commit Changes</vt:lpstr>
      <vt:lpstr>My Approach</vt:lpstr>
      <vt:lpstr>My Approach</vt:lpstr>
      <vt:lpstr>Check Your Commits</vt:lpstr>
      <vt:lpstr>About AI…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Assign1 - Requirements</dc:title>
  <cp:lastModifiedBy>新翌 王</cp:lastModifiedBy>
  <cp:revision>13</cp:revision>
  <dcterms:modified xsi:type="dcterms:W3CDTF">2024-03-04T03:28:34Z</dcterms:modified>
</cp:coreProperties>
</file>